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3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5973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048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028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2371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3444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5202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8564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4373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7906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509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66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542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idubpqe220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6DF7CC-7E41-46FD-AD7B-E6616659F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4713" y="1485914"/>
            <a:ext cx="8643937" cy="2387600"/>
          </a:xfrm>
        </p:spPr>
        <p:txBody>
          <a:bodyPr>
            <a:normAutofit/>
          </a:bodyPr>
          <a:lstStyle/>
          <a:p>
            <a:pPr algn="r"/>
            <a:r>
              <a:rPr lang="hr-HR" sz="4400" b="1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UNIT 1; </a:t>
            </a:r>
            <a:b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</a:b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With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you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from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the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 start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DEA2198-4687-4966-8D99-48F3FDF0B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1440" y="3287722"/>
            <a:ext cx="6367210" cy="1655762"/>
          </a:xfrm>
        </p:spPr>
        <p:txBody>
          <a:bodyPr anchor="ctr" anchorCtr="0">
            <a:normAutofit/>
          </a:bodyPr>
          <a:lstStyle/>
          <a:p>
            <a:pPr algn="r"/>
            <a:r>
              <a:rPr lang="hr-HR" sz="4400" dirty="0" err="1">
                <a:ea typeface="Cambria" panose="02040503050406030204" pitchFamily="18" charset="0"/>
                <a:cs typeface="+mj-cs"/>
              </a:rPr>
              <a:t>Too</a:t>
            </a:r>
            <a:r>
              <a:rPr lang="hr-HR" sz="4400" dirty="0">
                <a:ea typeface="Cambria" panose="02040503050406030204" pitchFamily="18" charset="0"/>
                <a:cs typeface="+mj-cs"/>
              </a:rPr>
              <a:t> </a:t>
            </a:r>
            <a:r>
              <a:rPr lang="hr-HR" sz="4400" dirty="0" err="1">
                <a:ea typeface="Cambria" panose="02040503050406030204" pitchFamily="18" charset="0"/>
                <a:cs typeface="+mj-cs"/>
              </a:rPr>
              <a:t>many</a:t>
            </a:r>
            <a:endParaRPr lang="hr-HR" sz="4400" dirty="0">
              <a:ea typeface="Cambria" panose="02040503050406030204" pitchFamily="18" charset="0"/>
              <a:cs typeface="+mj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BF4E359-F972-4AC7-A8E6-4578E918F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98257">
            <a:off x="638343" y="1325602"/>
            <a:ext cx="3230789" cy="432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5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3AF2CDE-DFFD-49D5-8FF9-1C5D81AF7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473578"/>
            <a:ext cx="10401300" cy="254317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13B09A3-DB0F-4B37-9B8F-DDC86BF61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8" y="3841248"/>
            <a:ext cx="5641406" cy="254317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A1BC6800-E072-4076-9A0F-53F401CE7C19}"/>
              </a:ext>
            </a:extLst>
          </p:cNvPr>
          <p:cNvSpPr txBox="1">
            <a:spLocks/>
          </p:cNvSpPr>
          <p:nvPr/>
        </p:nvSpPr>
        <p:spPr>
          <a:xfrm>
            <a:off x="6439626" y="4743800"/>
            <a:ext cx="618892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You </a:t>
            </a:r>
            <a:r>
              <a:rPr lang="hr-HR" sz="2200" i="1" dirty="0" err="1">
                <a:solidFill>
                  <a:srgbClr val="FF0000"/>
                </a:solidFill>
              </a:rPr>
              <a:t>don’t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have</a:t>
            </a:r>
            <a:r>
              <a:rPr lang="hr-HR" sz="2200" i="1" dirty="0">
                <a:solidFill>
                  <a:srgbClr val="FF0000"/>
                </a:solidFill>
              </a:rPr>
              <a:t> to </a:t>
            </a:r>
            <a:r>
              <a:rPr lang="hr-HR" sz="2200" i="1" dirty="0" err="1">
                <a:solidFill>
                  <a:srgbClr val="FF0000"/>
                </a:solidFill>
              </a:rPr>
              <a:t>share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anything</a:t>
            </a:r>
            <a:r>
              <a:rPr lang="hr-HR" sz="2200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784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31900" cy="6858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830EE1A-D0BF-4061-8748-B91F9ED88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552" y="1992100"/>
            <a:ext cx="9563100" cy="219075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BED266CD-1CDB-4BC8-8FD6-E3855E71F5BE}"/>
              </a:ext>
            </a:extLst>
          </p:cNvPr>
          <p:cNvSpPr txBox="1">
            <a:spLocks/>
          </p:cNvSpPr>
          <p:nvPr/>
        </p:nvSpPr>
        <p:spPr>
          <a:xfrm>
            <a:off x="5273040" y="4397480"/>
            <a:ext cx="1685321" cy="2466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000" b="1" dirty="0" err="1"/>
              <a:t>strange</a:t>
            </a:r>
            <a:endParaRPr lang="hr-HR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000" b="1" dirty="0" err="1"/>
              <a:t>pushy</a:t>
            </a:r>
            <a:endParaRPr lang="hr-HR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000" b="1" dirty="0" err="1"/>
              <a:t>lovely</a:t>
            </a:r>
            <a:endParaRPr lang="hr-HR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000" b="1" dirty="0" err="1"/>
              <a:t>disagreeable</a:t>
            </a:r>
            <a:endParaRPr lang="hr-HR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000" b="1" dirty="0" err="1"/>
              <a:t>awesome</a:t>
            </a:r>
            <a:endParaRPr lang="hr-HR" sz="2000" b="1" dirty="0"/>
          </a:p>
          <a:p>
            <a:pPr marL="0" indent="0">
              <a:buFont typeface="Arial" panose="020B0604020202020204" pitchFamily="34" charset="0"/>
              <a:buNone/>
            </a:pPr>
            <a:endParaRPr lang="hr-HR" b="1" dirty="0"/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0C8B4EC0-9C56-4F60-88CE-7ADE32E34347}"/>
              </a:ext>
            </a:extLst>
          </p:cNvPr>
          <p:cNvSpPr txBox="1">
            <a:spLocks/>
          </p:cNvSpPr>
          <p:nvPr/>
        </p:nvSpPr>
        <p:spPr>
          <a:xfrm>
            <a:off x="6908550" y="4397480"/>
            <a:ext cx="3016035" cy="2466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000" i="1" dirty="0">
                <a:solidFill>
                  <a:srgbClr val="0070C0"/>
                </a:solidFill>
              </a:rPr>
              <a:t>čudan, neobičan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000" i="1" dirty="0">
                <a:solidFill>
                  <a:srgbClr val="0070C0"/>
                </a:solidFill>
              </a:rPr>
              <a:t>agresivan, naporan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000" i="1" dirty="0">
                <a:solidFill>
                  <a:srgbClr val="0070C0"/>
                </a:solidFill>
              </a:rPr>
              <a:t>ljupko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000" i="1" dirty="0">
                <a:solidFill>
                  <a:srgbClr val="0070C0"/>
                </a:solidFill>
              </a:rPr>
              <a:t>neugodan, neprijatan</a:t>
            </a:r>
            <a:endParaRPr lang="hr-HR" b="1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000" i="1" dirty="0">
                <a:solidFill>
                  <a:srgbClr val="0070C0"/>
                </a:solidFill>
              </a:rPr>
              <a:t>super, fenomenalan</a:t>
            </a:r>
          </a:p>
        </p:txBody>
      </p:sp>
    </p:spTree>
    <p:extLst>
      <p:ext uri="{BB962C8B-B14F-4D97-AF65-F5344CB8AC3E}">
        <p14:creationId xmlns:p14="http://schemas.microsoft.com/office/powerpoint/2010/main" val="1579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F1B97993-F3DA-4B58-A3CA-600631508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0" y="97573"/>
            <a:ext cx="7543576" cy="666285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512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C1F2C81B-3883-4764-B306-5E1908F3E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1" y="283544"/>
            <a:ext cx="6819900" cy="227647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ED37A273-7D44-489E-831D-01ECD0FC3E46}"/>
              </a:ext>
            </a:extLst>
          </p:cNvPr>
          <p:cNvSpPr txBox="1">
            <a:spLocks/>
          </p:cNvSpPr>
          <p:nvPr/>
        </p:nvSpPr>
        <p:spPr>
          <a:xfrm>
            <a:off x="7616283" y="283544"/>
            <a:ext cx="4175666" cy="1741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000" b="1" dirty="0" err="1"/>
              <a:t>Check</a:t>
            </a:r>
            <a:r>
              <a:rPr lang="hr-HR" sz="2000" b="1" dirty="0"/>
              <a:t> </a:t>
            </a:r>
            <a:r>
              <a:rPr lang="hr-HR" sz="2000" b="1" dirty="0" err="1"/>
              <a:t>your</a:t>
            </a:r>
            <a:r>
              <a:rPr lang="hr-HR" sz="2000" b="1" dirty="0"/>
              <a:t> </a:t>
            </a:r>
            <a:r>
              <a:rPr lang="hr-HR" sz="2000" b="1" dirty="0" err="1"/>
              <a:t>answers</a:t>
            </a:r>
            <a:r>
              <a:rPr lang="hr-HR" sz="2000" b="1" dirty="0"/>
              <a:t>.</a:t>
            </a:r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4A118E9B-D498-4185-924A-2B11BDBE6718}"/>
              </a:ext>
            </a:extLst>
          </p:cNvPr>
          <p:cNvSpPr txBox="1">
            <a:spLocks/>
          </p:cNvSpPr>
          <p:nvPr/>
        </p:nvSpPr>
        <p:spPr>
          <a:xfrm>
            <a:off x="4908612" y="358697"/>
            <a:ext cx="555485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DK</a:t>
            </a: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2A05A70F-8100-4315-AA12-7E8CD5CA0274}"/>
              </a:ext>
            </a:extLst>
          </p:cNvPr>
          <p:cNvSpPr txBox="1">
            <a:spLocks/>
          </p:cNvSpPr>
          <p:nvPr/>
        </p:nvSpPr>
        <p:spPr>
          <a:xfrm>
            <a:off x="2072485" y="906742"/>
            <a:ext cx="555485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9C70F69C-DB9C-431C-A154-AEAAFBC5B5B5}"/>
              </a:ext>
            </a:extLst>
          </p:cNvPr>
          <p:cNvSpPr txBox="1">
            <a:spLocks/>
          </p:cNvSpPr>
          <p:nvPr/>
        </p:nvSpPr>
        <p:spPr>
          <a:xfrm>
            <a:off x="6607192" y="1175412"/>
            <a:ext cx="555485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1129E279-3B5F-43FD-96F4-7065CAF23962}"/>
              </a:ext>
            </a:extLst>
          </p:cNvPr>
          <p:cNvSpPr txBox="1">
            <a:spLocks/>
          </p:cNvSpPr>
          <p:nvPr/>
        </p:nvSpPr>
        <p:spPr>
          <a:xfrm>
            <a:off x="3332574" y="1723225"/>
            <a:ext cx="555485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DK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92FD6967-B499-4C36-9A7D-CE04A49B8B1A}"/>
              </a:ext>
            </a:extLst>
          </p:cNvPr>
          <p:cNvSpPr txBox="1">
            <a:spLocks/>
          </p:cNvSpPr>
          <p:nvPr/>
        </p:nvSpPr>
        <p:spPr>
          <a:xfrm>
            <a:off x="3932663" y="2003047"/>
            <a:ext cx="555485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C7FF7859-A8D5-4C60-966E-698FE1A4F2DB}"/>
              </a:ext>
            </a:extLst>
          </p:cNvPr>
          <p:cNvSpPr txBox="1">
            <a:spLocks/>
          </p:cNvSpPr>
          <p:nvPr/>
        </p:nvSpPr>
        <p:spPr>
          <a:xfrm>
            <a:off x="7616283" y="1154446"/>
            <a:ext cx="4175666" cy="14055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Mark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and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Brody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sometimes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get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into</a:t>
            </a:r>
            <a:r>
              <a:rPr lang="hr-HR" sz="2200" i="1" dirty="0">
                <a:solidFill>
                  <a:srgbClr val="FF0000"/>
                </a:solidFill>
              </a:rPr>
              <a:t> a </a:t>
            </a:r>
            <a:r>
              <a:rPr lang="hr-HR" sz="2200" i="1" dirty="0" err="1">
                <a:solidFill>
                  <a:srgbClr val="FF0000"/>
                </a:solidFill>
              </a:rPr>
              <a:t>fight</a:t>
            </a:r>
            <a:r>
              <a:rPr lang="hr-HR" sz="2200" i="1" dirty="0">
                <a:solidFill>
                  <a:srgbClr val="FF0000"/>
                </a:solidFill>
              </a:rPr>
              <a:t>, but </a:t>
            </a:r>
            <a:r>
              <a:rPr lang="hr-HR" sz="2200" i="1" dirty="0" err="1">
                <a:solidFill>
                  <a:srgbClr val="FF0000"/>
                </a:solidFill>
              </a:rPr>
              <a:t>they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soon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b="1" i="1" dirty="0" err="1">
                <a:solidFill>
                  <a:srgbClr val="FF0000"/>
                </a:solidFill>
              </a:rPr>
              <a:t>bury</a:t>
            </a:r>
            <a:r>
              <a:rPr lang="hr-HR" sz="2200" b="1" i="1" dirty="0">
                <a:solidFill>
                  <a:srgbClr val="FF0000"/>
                </a:solidFill>
              </a:rPr>
              <a:t> </a:t>
            </a:r>
            <a:r>
              <a:rPr lang="hr-HR" sz="2200" b="1" i="1" dirty="0" err="1">
                <a:solidFill>
                  <a:srgbClr val="FF0000"/>
                </a:solidFill>
              </a:rPr>
              <a:t>the</a:t>
            </a:r>
            <a:r>
              <a:rPr lang="hr-HR" sz="2200" b="1" i="1" dirty="0">
                <a:solidFill>
                  <a:srgbClr val="FF0000"/>
                </a:solidFill>
              </a:rPr>
              <a:t> </a:t>
            </a:r>
            <a:r>
              <a:rPr lang="hr-HR" sz="2200" b="1" i="1" dirty="0" err="1">
                <a:solidFill>
                  <a:srgbClr val="FF0000"/>
                </a:solidFill>
              </a:rPr>
              <a:t>hatchet</a:t>
            </a:r>
            <a:r>
              <a:rPr lang="hr-HR" sz="2200" i="1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6682121E-D40E-4DAB-A508-543DAA044D5F}"/>
              </a:ext>
            </a:extLst>
          </p:cNvPr>
          <p:cNvSpPr txBox="1">
            <a:spLocks/>
          </p:cNvSpPr>
          <p:nvPr/>
        </p:nvSpPr>
        <p:spPr>
          <a:xfrm>
            <a:off x="400052" y="2751288"/>
            <a:ext cx="6614065" cy="4318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000" b="1" dirty="0"/>
              <a:t>Do </a:t>
            </a:r>
            <a:r>
              <a:rPr lang="hr-HR" sz="2000" b="1" dirty="0" err="1"/>
              <a:t>you</a:t>
            </a:r>
            <a:r>
              <a:rPr lang="hr-HR" sz="2000" b="1" dirty="0"/>
              <a:t> </a:t>
            </a:r>
            <a:r>
              <a:rPr lang="hr-HR" sz="2000" b="1" dirty="0" err="1"/>
              <a:t>know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meaning</a:t>
            </a:r>
            <a:r>
              <a:rPr lang="hr-HR" sz="2000" b="1" dirty="0"/>
              <a:t> </a:t>
            </a:r>
            <a:r>
              <a:rPr lang="hr-HR" sz="2000" b="1" dirty="0" err="1"/>
              <a:t>of</a:t>
            </a:r>
            <a:r>
              <a:rPr lang="hr-HR" sz="2000" b="1" dirty="0"/>
              <a:t> </a:t>
            </a:r>
            <a:r>
              <a:rPr lang="hr-HR" sz="2000" b="1" dirty="0" err="1"/>
              <a:t>all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words</a:t>
            </a:r>
            <a:r>
              <a:rPr lang="hr-HR" sz="2000" b="1" dirty="0"/>
              <a:t> </a:t>
            </a:r>
            <a:r>
              <a:rPr lang="hr-HR" sz="2000" b="1" dirty="0" err="1"/>
              <a:t>and</a:t>
            </a:r>
            <a:r>
              <a:rPr lang="hr-HR" sz="2000" b="1" dirty="0"/>
              <a:t> </a:t>
            </a:r>
            <a:r>
              <a:rPr lang="hr-HR" sz="2000" b="1" dirty="0" err="1"/>
              <a:t>expressions</a:t>
            </a:r>
            <a:r>
              <a:rPr lang="hr-HR" sz="2000" b="1" dirty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000" b="1" dirty="0" err="1"/>
              <a:t>coastal</a:t>
            </a:r>
            <a:endParaRPr lang="hr-HR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000" b="1" dirty="0" err="1"/>
              <a:t>close-knit</a:t>
            </a:r>
            <a:endParaRPr lang="hr-HR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000" b="1" dirty="0" err="1"/>
              <a:t>know</a:t>
            </a:r>
            <a:r>
              <a:rPr lang="hr-HR" sz="2000" b="1" dirty="0"/>
              <a:t> </a:t>
            </a:r>
            <a:r>
              <a:rPr lang="hr-HR" sz="2000" b="1" dirty="0" err="1"/>
              <a:t>each</a:t>
            </a:r>
            <a:r>
              <a:rPr lang="hr-HR" sz="2000" b="1" dirty="0"/>
              <a:t> </a:t>
            </a:r>
            <a:r>
              <a:rPr lang="hr-HR" sz="2000" b="1" dirty="0" err="1"/>
              <a:t>other</a:t>
            </a:r>
            <a:r>
              <a:rPr lang="hr-HR" sz="2000" b="1" dirty="0"/>
              <a:t> </a:t>
            </a:r>
            <a:r>
              <a:rPr lang="hr-HR" sz="2000" b="1" dirty="0" err="1"/>
              <a:t>inside</a:t>
            </a:r>
            <a:r>
              <a:rPr lang="hr-HR" sz="2000" b="1" dirty="0"/>
              <a:t> </a:t>
            </a:r>
            <a:r>
              <a:rPr lang="hr-HR" sz="2000" b="1" dirty="0" err="1"/>
              <a:t>out</a:t>
            </a:r>
            <a:endParaRPr lang="hr-HR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000" b="1" dirty="0" err="1"/>
              <a:t>bury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hatchet</a:t>
            </a:r>
            <a:endParaRPr lang="hr-HR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000" b="1" dirty="0" err="1"/>
              <a:t>extended</a:t>
            </a:r>
            <a:r>
              <a:rPr lang="hr-HR" sz="2000" b="1" dirty="0"/>
              <a:t> </a:t>
            </a:r>
            <a:r>
              <a:rPr lang="hr-HR" sz="2000" b="1" dirty="0" err="1"/>
              <a:t>family</a:t>
            </a:r>
            <a:endParaRPr lang="hr-HR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000" b="1" dirty="0" err="1"/>
              <a:t>through</a:t>
            </a:r>
            <a:r>
              <a:rPr lang="hr-HR" sz="2000" b="1" dirty="0"/>
              <a:t> </a:t>
            </a:r>
            <a:r>
              <a:rPr lang="hr-HR" sz="2000" b="1" dirty="0" err="1"/>
              <a:t>thick</a:t>
            </a:r>
            <a:r>
              <a:rPr lang="hr-HR" sz="2000" b="1" dirty="0"/>
              <a:t> </a:t>
            </a:r>
            <a:r>
              <a:rPr lang="hr-HR" sz="2000" b="1" dirty="0" err="1"/>
              <a:t>and</a:t>
            </a:r>
            <a:r>
              <a:rPr lang="hr-HR" sz="2000" b="1" dirty="0"/>
              <a:t> </a:t>
            </a:r>
            <a:r>
              <a:rPr lang="hr-HR" sz="2000" b="1" dirty="0" err="1"/>
              <a:t>thin</a:t>
            </a:r>
            <a:endParaRPr lang="hr-HR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000" b="1" dirty="0" err="1"/>
              <a:t>dysfunctional</a:t>
            </a:r>
            <a:r>
              <a:rPr lang="hr-HR" sz="2000" b="1" dirty="0"/>
              <a:t> </a:t>
            </a:r>
            <a:r>
              <a:rPr lang="hr-HR" sz="2000" b="1" dirty="0" err="1"/>
              <a:t>family</a:t>
            </a:r>
            <a:endParaRPr lang="hr-HR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000" b="1" dirty="0" err="1"/>
              <a:t>speak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same </a:t>
            </a:r>
            <a:r>
              <a:rPr lang="hr-HR" sz="2000" b="1" dirty="0" err="1"/>
              <a:t>language</a:t>
            </a:r>
            <a:endParaRPr lang="hr-HR" sz="2000" b="1" dirty="0"/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7ED42C46-36E7-490B-A40A-A56484C3E6A4}"/>
              </a:ext>
            </a:extLst>
          </p:cNvPr>
          <p:cNvSpPr txBox="1">
            <a:spLocks/>
          </p:cNvSpPr>
          <p:nvPr/>
        </p:nvSpPr>
        <p:spPr>
          <a:xfrm>
            <a:off x="3668170" y="3241941"/>
            <a:ext cx="6819900" cy="3337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000" i="1" dirty="0">
                <a:solidFill>
                  <a:srgbClr val="0070C0"/>
                </a:solidFill>
              </a:rPr>
              <a:t>obalni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000" i="1" dirty="0">
                <a:solidFill>
                  <a:srgbClr val="0070C0"/>
                </a:solidFill>
              </a:rPr>
              <a:t>blizak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000" i="1" dirty="0">
                <a:solidFill>
                  <a:srgbClr val="0070C0"/>
                </a:solidFill>
              </a:rPr>
              <a:t>znati jedno drugo jako dobro, u dušu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000" i="1" dirty="0">
                <a:solidFill>
                  <a:srgbClr val="0070C0"/>
                </a:solidFill>
              </a:rPr>
              <a:t>zakopati sjekiru, prekinuti svađu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000" i="1" dirty="0">
                <a:solidFill>
                  <a:srgbClr val="0070C0"/>
                </a:solidFill>
              </a:rPr>
              <a:t>šira obitelj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000" i="1" dirty="0">
                <a:solidFill>
                  <a:srgbClr val="0070C0"/>
                </a:solidFill>
              </a:rPr>
              <a:t>kroz dobro i loše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000" i="1" dirty="0">
                <a:solidFill>
                  <a:srgbClr val="0070C0"/>
                </a:solidFill>
              </a:rPr>
              <a:t>disfunkcionalna obitelj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000" i="1" dirty="0">
                <a:solidFill>
                  <a:srgbClr val="0070C0"/>
                </a:solidFill>
              </a:rPr>
              <a:t>međusobno se dobro slagati, razumjeti jedno drugo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9C8A9F5E-E779-4696-BBC6-1354CDB61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593" y="2560019"/>
            <a:ext cx="3181350" cy="128587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03598698-A059-4E47-9DF6-C4D8768F233D}"/>
              </a:ext>
            </a:extLst>
          </p:cNvPr>
          <p:cNvSpPr txBox="1">
            <a:spLocks/>
          </p:cNvSpPr>
          <p:nvPr/>
        </p:nvSpPr>
        <p:spPr>
          <a:xfrm>
            <a:off x="8097177" y="4121205"/>
            <a:ext cx="3694771" cy="1405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000" b="1" dirty="0"/>
              <a:t>Mark </a:t>
            </a:r>
            <a:r>
              <a:rPr lang="hr-HR" sz="2000" b="1" dirty="0" err="1"/>
              <a:t>lives</a:t>
            </a:r>
            <a:r>
              <a:rPr lang="hr-HR" sz="2000" b="1" dirty="0"/>
              <a:t> </a:t>
            </a:r>
            <a:r>
              <a:rPr lang="hr-HR" sz="2000" b="1" dirty="0" err="1"/>
              <a:t>in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UK, </a:t>
            </a:r>
            <a:r>
              <a:rPr lang="hr-HR" sz="2000" b="1" dirty="0" err="1"/>
              <a:t>so</a:t>
            </a:r>
            <a:r>
              <a:rPr lang="hr-HR" sz="2000" b="1" dirty="0"/>
              <a:t> he </a:t>
            </a:r>
            <a:r>
              <a:rPr lang="hr-HR" sz="2000" b="1" dirty="0" err="1"/>
              <a:t>speaks</a:t>
            </a:r>
            <a:r>
              <a:rPr lang="hr-HR" sz="2000" b="1" dirty="0"/>
              <a:t> British English, </a:t>
            </a:r>
            <a:r>
              <a:rPr lang="hr-HR" sz="2000" b="1" dirty="0" err="1"/>
              <a:t>while</a:t>
            </a:r>
            <a:r>
              <a:rPr lang="hr-HR" sz="2000" b="1" dirty="0"/>
              <a:t> Caroline </a:t>
            </a:r>
            <a:r>
              <a:rPr lang="hr-HR" sz="2000" b="1" dirty="0" err="1"/>
              <a:t>speaks</a:t>
            </a:r>
            <a:r>
              <a:rPr lang="hr-HR" sz="2000" b="1" dirty="0"/>
              <a:t> American English.</a:t>
            </a:r>
          </a:p>
        </p:txBody>
      </p:sp>
    </p:spTree>
    <p:extLst>
      <p:ext uri="{BB962C8B-B14F-4D97-AF65-F5344CB8AC3E}">
        <p14:creationId xmlns:p14="http://schemas.microsoft.com/office/powerpoint/2010/main" val="237453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/>
      <p:bldP spid="13" grpId="0" build="p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B194D4E5-91BD-4396-AD3F-1D9E8A786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299" y="1160540"/>
            <a:ext cx="10439400" cy="275272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BCE69C3B-1753-4D71-81AE-32C8040207BB}"/>
              </a:ext>
            </a:extLst>
          </p:cNvPr>
          <p:cNvSpPr txBox="1">
            <a:spLocks/>
          </p:cNvSpPr>
          <p:nvPr/>
        </p:nvSpPr>
        <p:spPr>
          <a:xfrm>
            <a:off x="876299" y="216054"/>
            <a:ext cx="10439399" cy="3013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>In </a:t>
            </a:r>
            <a:r>
              <a:rPr lang="hr-HR" sz="2000" b="1" dirty="0" err="1"/>
              <a:t>task</a:t>
            </a:r>
            <a:r>
              <a:rPr lang="hr-HR" sz="2000" b="1" dirty="0"/>
              <a:t> 3, </a:t>
            </a:r>
            <a:r>
              <a:rPr lang="hr-HR" sz="2000" b="1" dirty="0" err="1"/>
              <a:t>page</a:t>
            </a:r>
            <a:r>
              <a:rPr lang="hr-HR" sz="2000" b="1" dirty="0"/>
              <a:t> 15, </a:t>
            </a:r>
            <a:r>
              <a:rPr lang="hr-HR" sz="2000" b="1" dirty="0" err="1"/>
              <a:t>you</a:t>
            </a:r>
            <a:r>
              <a:rPr lang="hr-HR" sz="2000" b="1" dirty="0"/>
              <a:t> </a:t>
            </a:r>
            <a:r>
              <a:rPr lang="hr-HR" sz="2000" b="1" dirty="0" err="1"/>
              <a:t>have</a:t>
            </a:r>
            <a:r>
              <a:rPr lang="hr-HR" sz="2000" b="1" dirty="0"/>
              <a:t> to f</a:t>
            </a:r>
            <a:r>
              <a:rPr lang="en-US" sz="2000" b="1" dirty="0" err="1"/>
              <a:t>ind</a:t>
            </a:r>
            <a:r>
              <a:rPr lang="en-US" sz="2000" b="1" dirty="0"/>
              <a:t> the expressions/words in bold which mean.</a:t>
            </a:r>
            <a:endParaRPr lang="hr-HR" sz="2000" b="1" dirty="0"/>
          </a:p>
          <a:p>
            <a:pPr marL="0" indent="0">
              <a:buNone/>
            </a:pPr>
            <a:endParaRPr lang="hr-HR" sz="2000" i="1" dirty="0"/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A0F2F685-4415-4D03-8AA7-863AC42D4274}"/>
              </a:ext>
            </a:extLst>
          </p:cNvPr>
          <p:cNvSpPr txBox="1">
            <a:spLocks/>
          </p:cNvSpPr>
          <p:nvPr/>
        </p:nvSpPr>
        <p:spPr>
          <a:xfrm>
            <a:off x="4137101" y="1767466"/>
            <a:ext cx="618892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know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each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other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inside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out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07CBBAC9-62D0-4DE9-B4D1-D947341BE5C5}"/>
              </a:ext>
            </a:extLst>
          </p:cNvPr>
          <p:cNvSpPr txBox="1">
            <a:spLocks/>
          </p:cNvSpPr>
          <p:nvPr/>
        </p:nvSpPr>
        <p:spPr>
          <a:xfrm>
            <a:off x="2828691" y="2051226"/>
            <a:ext cx="618892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bury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the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hatchet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D448DCCB-6A08-4451-A87C-606951D4041A}"/>
              </a:ext>
            </a:extLst>
          </p:cNvPr>
          <p:cNvSpPr txBox="1">
            <a:spLocks/>
          </p:cNvSpPr>
          <p:nvPr/>
        </p:nvSpPr>
        <p:spPr>
          <a:xfrm>
            <a:off x="6014224" y="2315407"/>
            <a:ext cx="618892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through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thick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and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thin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23C83AB4-0C35-43B9-AB4E-38381DDD3B41}"/>
              </a:ext>
            </a:extLst>
          </p:cNvPr>
          <p:cNvSpPr txBox="1">
            <a:spLocks/>
          </p:cNvSpPr>
          <p:nvPr/>
        </p:nvSpPr>
        <p:spPr>
          <a:xfrm>
            <a:off x="7768681" y="2599167"/>
            <a:ext cx="618892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close-knit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36989E62-4B62-423C-AC4E-F989A7E91E3C}"/>
              </a:ext>
            </a:extLst>
          </p:cNvPr>
          <p:cNvSpPr txBox="1">
            <a:spLocks/>
          </p:cNvSpPr>
          <p:nvPr/>
        </p:nvSpPr>
        <p:spPr>
          <a:xfrm>
            <a:off x="6976945" y="2880490"/>
            <a:ext cx="618892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speak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the</a:t>
            </a:r>
            <a:r>
              <a:rPr lang="hr-HR" sz="2200" i="1" dirty="0">
                <a:solidFill>
                  <a:srgbClr val="FF0000"/>
                </a:solidFill>
              </a:rPr>
              <a:t> same </a:t>
            </a:r>
            <a:r>
              <a:rPr lang="hr-HR" sz="2200" i="1" dirty="0" err="1">
                <a:solidFill>
                  <a:srgbClr val="FF0000"/>
                </a:solidFill>
              </a:rPr>
              <a:t>language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9119B39A-3FFA-4CF9-98A8-C5B9C752261B}"/>
              </a:ext>
            </a:extLst>
          </p:cNvPr>
          <p:cNvSpPr txBox="1">
            <a:spLocks/>
          </p:cNvSpPr>
          <p:nvPr/>
        </p:nvSpPr>
        <p:spPr>
          <a:xfrm>
            <a:off x="5205761" y="3146034"/>
            <a:ext cx="618892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dysfunctional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family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B28401DA-1E63-44A3-B501-66BD5DAFB099}"/>
              </a:ext>
            </a:extLst>
          </p:cNvPr>
          <p:cNvSpPr txBox="1">
            <a:spLocks/>
          </p:cNvSpPr>
          <p:nvPr/>
        </p:nvSpPr>
        <p:spPr>
          <a:xfrm>
            <a:off x="7690622" y="3424920"/>
            <a:ext cx="618892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extended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family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B6387850-B168-4082-B0AD-34F5FD1A2D8E}"/>
              </a:ext>
            </a:extLst>
          </p:cNvPr>
          <p:cNvSpPr txBox="1">
            <a:spLocks/>
          </p:cNvSpPr>
          <p:nvPr/>
        </p:nvSpPr>
        <p:spPr>
          <a:xfrm>
            <a:off x="945994" y="4665618"/>
            <a:ext cx="10439399" cy="3013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Let’s</a:t>
            </a:r>
            <a:r>
              <a:rPr lang="hr-HR" sz="2000" b="1" dirty="0"/>
              <a:t> </a:t>
            </a:r>
            <a:r>
              <a:rPr lang="hr-HR" sz="2000" b="1" dirty="0" err="1"/>
              <a:t>practise</a:t>
            </a:r>
            <a:r>
              <a:rPr lang="hr-HR" sz="2000" b="1" dirty="0"/>
              <a:t>!</a:t>
            </a:r>
          </a:p>
          <a:p>
            <a:pPr marL="0" indent="0">
              <a:buNone/>
            </a:pPr>
            <a:r>
              <a:rPr lang="hr-HR" sz="2000" dirty="0">
                <a:hlinkClick r:id="rId3"/>
              </a:rPr>
              <a:t>https://learningapps.org/watch?v=pidubpqe220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69220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07" y="636800"/>
            <a:ext cx="4186410" cy="5584399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718FF3D2-6816-42B0-822B-02DA9A789822}"/>
              </a:ext>
            </a:extLst>
          </p:cNvPr>
          <p:cNvSpPr txBox="1">
            <a:spLocks/>
          </p:cNvSpPr>
          <p:nvPr/>
        </p:nvSpPr>
        <p:spPr>
          <a:xfrm>
            <a:off x="5012674" y="1035587"/>
            <a:ext cx="6019800" cy="1741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hr-HR" sz="2000" i="1" dirty="0"/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54729A50-9466-49B4-BB35-0B2C6686DD65}"/>
              </a:ext>
            </a:extLst>
          </p:cNvPr>
          <p:cNvSpPr txBox="1">
            <a:spLocks/>
          </p:cNvSpPr>
          <p:nvPr/>
        </p:nvSpPr>
        <p:spPr>
          <a:xfrm>
            <a:off x="4691349" y="2352750"/>
            <a:ext cx="699754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Mark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has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got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six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aunts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and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uncles</a:t>
            </a:r>
            <a:r>
              <a:rPr lang="hr-HR" sz="2200" i="1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625CC9FA-38C7-4B56-8660-50AD5B193BF3}"/>
              </a:ext>
            </a:extLst>
          </p:cNvPr>
          <p:cNvSpPr/>
          <p:nvPr/>
        </p:nvSpPr>
        <p:spPr>
          <a:xfrm>
            <a:off x="11429080" y="2511846"/>
            <a:ext cx="404978" cy="40312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ABB332B-5C75-3419-53A5-DF3656BE8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621B40-F6C5-B41A-D103-1282C4E3B2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64" t="24709" r="50625" b="38961"/>
          <a:stretch/>
        </p:blipFill>
        <p:spPr>
          <a:xfrm>
            <a:off x="2233727" y="449902"/>
            <a:ext cx="9682611" cy="61240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6770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C5545CEA-96D4-45F4-90EF-B83ABE311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07" y="636800"/>
            <a:ext cx="4186410" cy="5584399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3DEDCF08-356D-47F5-A0C9-5E5E5027176C}"/>
              </a:ext>
            </a:extLst>
          </p:cNvPr>
          <p:cNvSpPr txBox="1">
            <a:spLocks/>
          </p:cNvSpPr>
          <p:nvPr/>
        </p:nvSpPr>
        <p:spPr>
          <a:xfrm>
            <a:off x="4054207" y="2509770"/>
            <a:ext cx="1299991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out</a:t>
            </a:r>
            <a:endParaRPr lang="hr-HR" sz="2200" i="1" dirty="0">
              <a:solidFill>
                <a:srgbClr val="FF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A7039A4-DBC3-9ADD-940A-C7148AA13D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75" t="60215" r="51774" b="18566"/>
          <a:stretch/>
        </p:blipFill>
        <p:spPr>
          <a:xfrm>
            <a:off x="603084" y="1229033"/>
            <a:ext cx="10648726" cy="4041058"/>
          </a:xfrm>
          <a:prstGeom prst="rect">
            <a:avLst/>
          </a:prstGeom>
          <a:ln w="793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56644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C5545CEA-96D4-45F4-90EF-B83ABE311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71" y="636798"/>
            <a:ext cx="4186410" cy="558439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50DE04D-B0FB-408A-9C89-74C9D2525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03" y="2346635"/>
            <a:ext cx="11608883" cy="216472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DFA47EB1-741B-4B7B-A4DC-C9E7C8FBED5B}"/>
              </a:ext>
            </a:extLst>
          </p:cNvPr>
          <p:cNvSpPr/>
          <p:nvPr/>
        </p:nvSpPr>
        <p:spPr>
          <a:xfrm>
            <a:off x="5045725" y="5701861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 sz="2800" dirty="0">
              <a:solidFill>
                <a:srgbClr val="000000"/>
              </a:solidFill>
              <a:latin typeface="Avenir Next LT Pro" panose="020B0504020202020204" pitchFamily="34" charset="-18"/>
            </a:endParaRPr>
          </a:p>
          <a:p>
            <a:r>
              <a:rPr lang="en-US" b="1" dirty="0">
                <a:solidFill>
                  <a:srgbClr val="000000"/>
                </a:solidFill>
                <a:latin typeface="Avenir Next LT Pro" panose="020B0504020202020204" pitchFamily="34" charset="-18"/>
              </a:rPr>
              <a:t>What is your relationship with your extended family? </a:t>
            </a:r>
          </a:p>
        </p:txBody>
      </p:sp>
    </p:spTree>
    <p:extLst>
      <p:ext uri="{BB962C8B-B14F-4D97-AF65-F5344CB8AC3E}">
        <p14:creationId xmlns:p14="http://schemas.microsoft.com/office/powerpoint/2010/main" val="337629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" y="0"/>
            <a:ext cx="5124965" cy="6858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830EE1A-D0BF-4061-8748-B91F9ED88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166" y="2497876"/>
            <a:ext cx="9120305" cy="223051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FFE14C9D-F79A-42C0-87D5-7951E53F2573}"/>
              </a:ext>
            </a:extLst>
          </p:cNvPr>
          <p:cNvSpPr txBox="1">
            <a:spLocks/>
          </p:cNvSpPr>
          <p:nvPr/>
        </p:nvSpPr>
        <p:spPr>
          <a:xfrm>
            <a:off x="5273040" y="663575"/>
            <a:ext cx="6019800" cy="1741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>In </a:t>
            </a:r>
            <a:r>
              <a:rPr lang="hr-HR" sz="2000" b="1" dirty="0" err="1"/>
              <a:t>task</a:t>
            </a:r>
            <a:r>
              <a:rPr lang="hr-HR" sz="2000" b="1" dirty="0"/>
              <a:t> 4 r</a:t>
            </a:r>
            <a:r>
              <a:rPr lang="en-US" sz="2000" b="1" dirty="0" err="1"/>
              <a:t>ead</a:t>
            </a:r>
            <a:r>
              <a:rPr lang="en-US" sz="2000" b="1" dirty="0"/>
              <a:t> the reasons for and against having a big, close-knit family.</a:t>
            </a:r>
            <a:r>
              <a:rPr lang="hr-HR" sz="2000" b="1" dirty="0"/>
              <a:t> </a:t>
            </a:r>
            <a:r>
              <a:rPr lang="en-US" sz="2000" b="1" dirty="0"/>
              <a:t>Do you agree with them? Add more reasons to both lists.</a:t>
            </a:r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400618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248</Words>
  <Application>Microsoft Office PowerPoint</Application>
  <PresentationFormat>Widescreen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Avenir Next LT Pro</vt:lpstr>
      <vt:lpstr>Calibri</vt:lpstr>
      <vt:lpstr>Calibri Light</vt:lpstr>
      <vt:lpstr>Tema sustava Office</vt:lpstr>
      <vt:lpstr>UNIT 1;  With you from the start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OF KIN</dc:title>
  <dc:creator>Siniša Vuksan</dc:creator>
  <cp:lastModifiedBy>Sanja Ivoš</cp:lastModifiedBy>
  <cp:revision>72</cp:revision>
  <dcterms:created xsi:type="dcterms:W3CDTF">2020-09-12T11:20:19Z</dcterms:created>
  <dcterms:modified xsi:type="dcterms:W3CDTF">2022-09-04T19:32:23Z</dcterms:modified>
</cp:coreProperties>
</file>